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8" r:id="rId3"/>
    <p:sldId id="267" r:id="rId4"/>
    <p:sldId id="271" r:id="rId5"/>
    <p:sldId id="272" r:id="rId6"/>
    <p:sldId id="273" r:id="rId7"/>
    <p:sldId id="263" r:id="rId8"/>
    <p:sldId id="264" r:id="rId9"/>
    <p:sldId id="265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5A3C5-EC7F-4BFF-A32F-BB7407A28F7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40691C-FDE6-4E93-911F-BB0EEBED8C2D}">
      <dgm:prSet/>
      <dgm:spPr/>
      <dgm:t>
        <a:bodyPr/>
        <a:lstStyle/>
        <a:p>
          <a:r>
            <a:rPr lang="sr-Latn-RS" dirty="0"/>
            <a:t>Način realizacije je </a:t>
          </a:r>
          <a:r>
            <a:rPr lang="sr-Latn-RS" b="1" dirty="0"/>
            <a:t>UŽIVO, </a:t>
          </a:r>
          <a:r>
            <a:rPr lang="sr-Latn-RS" dirty="0"/>
            <a:t>a</a:t>
          </a:r>
          <a:r>
            <a:rPr lang="sr-Latn-RS" b="1" dirty="0"/>
            <a:t> </a:t>
          </a:r>
          <a:r>
            <a:rPr lang="sr-Latn-RS" dirty="0"/>
            <a:t>materijali će biti dostupni na </a:t>
          </a:r>
          <a:r>
            <a:rPr lang="sr-Latn-RS" dirty="0" err="1"/>
            <a:t>online</a:t>
          </a:r>
          <a:r>
            <a:rPr lang="sr-Latn-RS" dirty="0"/>
            <a:t> platformi i u Google učionici. </a:t>
          </a:r>
          <a:endParaRPr lang="en-US" dirty="0"/>
        </a:p>
      </dgm:t>
    </dgm:pt>
    <dgm:pt modelId="{CDA6ECC0-9254-42CB-A98C-69D3B31A6099}" type="parTrans" cxnId="{AEBDCD1C-59CC-4292-BFD6-62A6D2156C14}">
      <dgm:prSet/>
      <dgm:spPr/>
      <dgm:t>
        <a:bodyPr/>
        <a:lstStyle/>
        <a:p>
          <a:endParaRPr lang="en-US"/>
        </a:p>
      </dgm:t>
    </dgm:pt>
    <dgm:pt modelId="{F8A4DFF9-AA29-43EF-ADA2-060D4BFF3628}" type="sibTrans" cxnId="{AEBDCD1C-59CC-4292-BFD6-62A6D2156C14}">
      <dgm:prSet/>
      <dgm:spPr/>
      <dgm:t>
        <a:bodyPr/>
        <a:lstStyle/>
        <a:p>
          <a:endParaRPr lang="en-US"/>
        </a:p>
      </dgm:t>
    </dgm:pt>
    <dgm:pt modelId="{8042A119-2658-47E2-877F-4EE609B3229A}">
      <dgm:prSet/>
      <dgm:spPr/>
      <dgm:t>
        <a:bodyPr/>
        <a:lstStyle/>
        <a:p>
          <a:r>
            <a:rPr lang="sr-Latn-RS"/>
            <a:t>Kod  za učionicu MIVO: n22dkyw </a:t>
          </a:r>
          <a:endParaRPr lang="en-US"/>
        </a:p>
      </dgm:t>
    </dgm:pt>
    <dgm:pt modelId="{E9FE5A31-63CD-4FB4-9A21-F579E3E7932A}" type="parTrans" cxnId="{C81D4C32-B375-41BB-815B-A8CACFE353C3}">
      <dgm:prSet/>
      <dgm:spPr/>
      <dgm:t>
        <a:bodyPr/>
        <a:lstStyle/>
        <a:p>
          <a:endParaRPr lang="en-US"/>
        </a:p>
      </dgm:t>
    </dgm:pt>
    <dgm:pt modelId="{B23A6DDB-0282-4F35-A9E7-235092888E67}" type="sibTrans" cxnId="{C81D4C32-B375-41BB-815B-A8CACFE353C3}">
      <dgm:prSet/>
      <dgm:spPr/>
      <dgm:t>
        <a:bodyPr/>
        <a:lstStyle/>
        <a:p>
          <a:endParaRPr lang="en-US"/>
        </a:p>
      </dgm:t>
    </dgm:pt>
    <dgm:pt modelId="{20669F18-D1BE-48C2-AB50-C5000CAE2663}">
      <dgm:prSet/>
      <dgm:spPr/>
      <dgm:t>
        <a:bodyPr/>
        <a:lstStyle/>
        <a:p>
          <a:r>
            <a:rPr lang="sr-Latn-RS"/>
            <a:t>Predavanja će se realizovati prema datom rasporedu </a:t>
          </a:r>
          <a:r>
            <a:rPr lang="sr-Latn-RS" b="1"/>
            <a:t>uživo u školi u učionici 3 u terminu 12,10-12,55h. </a:t>
          </a:r>
          <a:endParaRPr lang="en-US"/>
        </a:p>
      </dgm:t>
    </dgm:pt>
    <dgm:pt modelId="{8C245DDB-AC0E-4F88-992A-A1CF99B686C9}" type="parTrans" cxnId="{E2A63E5F-8679-4FD7-A9EB-6174C13252D0}">
      <dgm:prSet/>
      <dgm:spPr/>
      <dgm:t>
        <a:bodyPr/>
        <a:lstStyle/>
        <a:p>
          <a:endParaRPr lang="en-US"/>
        </a:p>
      </dgm:t>
    </dgm:pt>
    <dgm:pt modelId="{C21785CC-3EA2-4C7C-80E2-CE333E57DE65}" type="sibTrans" cxnId="{E2A63E5F-8679-4FD7-A9EB-6174C13252D0}">
      <dgm:prSet/>
      <dgm:spPr/>
      <dgm:t>
        <a:bodyPr/>
        <a:lstStyle/>
        <a:p>
          <a:endParaRPr lang="en-US"/>
        </a:p>
      </dgm:t>
    </dgm:pt>
    <dgm:pt modelId="{DB738A87-E5DA-4DE5-A9B7-20E0D485101E}">
      <dgm:prSet/>
      <dgm:spPr/>
      <dgm:t>
        <a:bodyPr/>
        <a:lstStyle/>
        <a:p>
          <a:r>
            <a:rPr lang="sr-Latn-RS" dirty="0"/>
            <a:t>Vežbe takođe prema rasporedu sa Ljiljanom Simić.</a:t>
          </a:r>
          <a:endParaRPr lang="en-US" dirty="0"/>
        </a:p>
      </dgm:t>
    </dgm:pt>
    <dgm:pt modelId="{07D03F5D-C344-41E2-860C-D8812B3D95D6}" type="parTrans" cxnId="{0B965419-2ADB-4E28-9AD7-6B8578F1D0EF}">
      <dgm:prSet/>
      <dgm:spPr/>
      <dgm:t>
        <a:bodyPr/>
        <a:lstStyle/>
        <a:p>
          <a:endParaRPr lang="en-US"/>
        </a:p>
      </dgm:t>
    </dgm:pt>
    <dgm:pt modelId="{AA70B15C-86F1-4B17-99A7-E1B4815C02DC}" type="sibTrans" cxnId="{0B965419-2ADB-4E28-9AD7-6B8578F1D0EF}">
      <dgm:prSet/>
      <dgm:spPr/>
      <dgm:t>
        <a:bodyPr/>
        <a:lstStyle/>
        <a:p>
          <a:endParaRPr lang="en-US"/>
        </a:p>
      </dgm:t>
    </dgm:pt>
    <dgm:pt modelId="{E7D1C758-C432-490E-9C10-B1A3D98231DA}" type="pres">
      <dgm:prSet presAssocID="{3E85A3C5-EC7F-4BFF-A32F-BB7407A28F77}" presName="outerComposite" presStyleCnt="0">
        <dgm:presLayoutVars>
          <dgm:chMax val="5"/>
          <dgm:dir/>
          <dgm:resizeHandles val="exact"/>
        </dgm:presLayoutVars>
      </dgm:prSet>
      <dgm:spPr/>
    </dgm:pt>
    <dgm:pt modelId="{D600A229-EA81-4A2E-AFF6-ADE69E6413D8}" type="pres">
      <dgm:prSet presAssocID="{3E85A3C5-EC7F-4BFF-A32F-BB7407A28F77}" presName="dummyMaxCanvas" presStyleCnt="0">
        <dgm:presLayoutVars/>
      </dgm:prSet>
      <dgm:spPr/>
    </dgm:pt>
    <dgm:pt modelId="{66695A34-8002-466C-A476-92F899A3BF87}" type="pres">
      <dgm:prSet presAssocID="{3E85A3C5-EC7F-4BFF-A32F-BB7407A28F77}" presName="FourNodes_1" presStyleLbl="node1" presStyleIdx="0" presStyleCnt="4">
        <dgm:presLayoutVars>
          <dgm:bulletEnabled val="1"/>
        </dgm:presLayoutVars>
      </dgm:prSet>
      <dgm:spPr/>
    </dgm:pt>
    <dgm:pt modelId="{851BEC02-D93A-414A-A3FB-8F7E20ADE29C}" type="pres">
      <dgm:prSet presAssocID="{3E85A3C5-EC7F-4BFF-A32F-BB7407A28F77}" presName="FourNodes_2" presStyleLbl="node1" presStyleIdx="1" presStyleCnt="4">
        <dgm:presLayoutVars>
          <dgm:bulletEnabled val="1"/>
        </dgm:presLayoutVars>
      </dgm:prSet>
      <dgm:spPr/>
    </dgm:pt>
    <dgm:pt modelId="{0D5C21C5-BF96-4C23-8EA4-B27E3DC7EF74}" type="pres">
      <dgm:prSet presAssocID="{3E85A3C5-EC7F-4BFF-A32F-BB7407A28F77}" presName="FourNodes_3" presStyleLbl="node1" presStyleIdx="2" presStyleCnt="4">
        <dgm:presLayoutVars>
          <dgm:bulletEnabled val="1"/>
        </dgm:presLayoutVars>
      </dgm:prSet>
      <dgm:spPr/>
    </dgm:pt>
    <dgm:pt modelId="{F78B94DB-3E4E-4542-BA6A-B1ACC046A535}" type="pres">
      <dgm:prSet presAssocID="{3E85A3C5-EC7F-4BFF-A32F-BB7407A28F77}" presName="FourNodes_4" presStyleLbl="node1" presStyleIdx="3" presStyleCnt="4">
        <dgm:presLayoutVars>
          <dgm:bulletEnabled val="1"/>
        </dgm:presLayoutVars>
      </dgm:prSet>
      <dgm:spPr/>
    </dgm:pt>
    <dgm:pt modelId="{53372B59-E96A-49C6-8505-62C33CB36CE9}" type="pres">
      <dgm:prSet presAssocID="{3E85A3C5-EC7F-4BFF-A32F-BB7407A28F77}" presName="FourConn_1-2" presStyleLbl="fgAccFollowNode1" presStyleIdx="0" presStyleCnt="3">
        <dgm:presLayoutVars>
          <dgm:bulletEnabled val="1"/>
        </dgm:presLayoutVars>
      </dgm:prSet>
      <dgm:spPr/>
    </dgm:pt>
    <dgm:pt modelId="{3F9B7E96-E8F5-4E2B-A5DF-569415FCCDA9}" type="pres">
      <dgm:prSet presAssocID="{3E85A3C5-EC7F-4BFF-A32F-BB7407A28F77}" presName="FourConn_2-3" presStyleLbl="fgAccFollowNode1" presStyleIdx="1" presStyleCnt="3">
        <dgm:presLayoutVars>
          <dgm:bulletEnabled val="1"/>
        </dgm:presLayoutVars>
      </dgm:prSet>
      <dgm:spPr/>
    </dgm:pt>
    <dgm:pt modelId="{877ED295-81AF-4495-AB44-21A2F66E61E3}" type="pres">
      <dgm:prSet presAssocID="{3E85A3C5-EC7F-4BFF-A32F-BB7407A28F77}" presName="FourConn_3-4" presStyleLbl="fgAccFollowNode1" presStyleIdx="2" presStyleCnt="3">
        <dgm:presLayoutVars>
          <dgm:bulletEnabled val="1"/>
        </dgm:presLayoutVars>
      </dgm:prSet>
      <dgm:spPr/>
    </dgm:pt>
    <dgm:pt modelId="{F5EDEA5F-B0B1-43C4-A64C-CF62BA506D9E}" type="pres">
      <dgm:prSet presAssocID="{3E85A3C5-EC7F-4BFF-A32F-BB7407A28F77}" presName="FourNodes_1_text" presStyleLbl="node1" presStyleIdx="3" presStyleCnt="4">
        <dgm:presLayoutVars>
          <dgm:bulletEnabled val="1"/>
        </dgm:presLayoutVars>
      </dgm:prSet>
      <dgm:spPr/>
    </dgm:pt>
    <dgm:pt modelId="{E1E3E6F3-5F6F-4B5C-8AF8-0C0A788421AB}" type="pres">
      <dgm:prSet presAssocID="{3E85A3C5-EC7F-4BFF-A32F-BB7407A28F77}" presName="FourNodes_2_text" presStyleLbl="node1" presStyleIdx="3" presStyleCnt="4">
        <dgm:presLayoutVars>
          <dgm:bulletEnabled val="1"/>
        </dgm:presLayoutVars>
      </dgm:prSet>
      <dgm:spPr/>
    </dgm:pt>
    <dgm:pt modelId="{C50D2700-76C6-4649-BF67-907B24DA9478}" type="pres">
      <dgm:prSet presAssocID="{3E85A3C5-EC7F-4BFF-A32F-BB7407A28F77}" presName="FourNodes_3_text" presStyleLbl="node1" presStyleIdx="3" presStyleCnt="4">
        <dgm:presLayoutVars>
          <dgm:bulletEnabled val="1"/>
        </dgm:presLayoutVars>
      </dgm:prSet>
      <dgm:spPr/>
    </dgm:pt>
    <dgm:pt modelId="{A802615B-84DF-4508-AD32-9AAFA2403C27}" type="pres">
      <dgm:prSet presAssocID="{3E85A3C5-EC7F-4BFF-A32F-BB7407A28F7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B965419-2ADB-4E28-9AD7-6B8578F1D0EF}" srcId="{3E85A3C5-EC7F-4BFF-A32F-BB7407A28F77}" destId="{DB738A87-E5DA-4DE5-A9B7-20E0D485101E}" srcOrd="3" destOrd="0" parTransId="{07D03F5D-C344-41E2-860C-D8812B3D95D6}" sibTransId="{AA70B15C-86F1-4B17-99A7-E1B4815C02DC}"/>
    <dgm:cxn modelId="{1644AB1A-9017-49FF-B7E2-2FAFE504014D}" type="presOf" srcId="{7D40691C-FDE6-4E93-911F-BB0EEBED8C2D}" destId="{66695A34-8002-466C-A476-92F899A3BF87}" srcOrd="0" destOrd="0" presId="urn:microsoft.com/office/officeart/2005/8/layout/vProcess5"/>
    <dgm:cxn modelId="{AEBDCD1C-59CC-4292-BFD6-62A6D2156C14}" srcId="{3E85A3C5-EC7F-4BFF-A32F-BB7407A28F77}" destId="{7D40691C-FDE6-4E93-911F-BB0EEBED8C2D}" srcOrd="0" destOrd="0" parTransId="{CDA6ECC0-9254-42CB-A98C-69D3B31A6099}" sibTransId="{F8A4DFF9-AA29-43EF-ADA2-060D4BFF3628}"/>
    <dgm:cxn modelId="{ADAF5120-85F7-42B0-9AD8-531CB1406050}" type="presOf" srcId="{7D40691C-FDE6-4E93-911F-BB0EEBED8C2D}" destId="{F5EDEA5F-B0B1-43C4-A64C-CF62BA506D9E}" srcOrd="1" destOrd="0" presId="urn:microsoft.com/office/officeart/2005/8/layout/vProcess5"/>
    <dgm:cxn modelId="{7DC44E31-CC00-4ACC-8382-0565349F5DE5}" type="presOf" srcId="{3E85A3C5-EC7F-4BFF-A32F-BB7407A28F77}" destId="{E7D1C758-C432-490E-9C10-B1A3D98231DA}" srcOrd="0" destOrd="0" presId="urn:microsoft.com/office/officeart/2005/8/layout/vProcess5"/>
    <dgm:cxn modelId="{C81D4C32-B375-41BB-815B-A8CACFE353C3}" srcId="{3E85A3C5-EC7F-4BFF-A32F-BB7407A28F77}" destId="{8042A119-2658-47E2-877F-4EE609B3229A}" srcOrd="1" destOrd="0" parTransId="{E9FE5A31-63CD-4FB4-9A21-F579E3E7932A}" sibTransId="{B23A6DDB-0282-4F35-A9E7-235092888E67}"/>
    <dgm:cxn modelId="{E2A63E5F-8679-4FD7-A9EB-6174C13252D0}" srcId="{3E85A3C5-EC7F-4BFF-A32F-BB7407A28F77}" destId="{20669F18-D1BE-48C2-AB50-C5000CAE2663}" srcOrd="2" destOrd="0" parTransId="{8C245DDB-AC0E-4F88-992A-A1CF99B686C9}" sibTransId="{C21785CC-3EA2-4C7C-80E2-CE333E57DE65}"/>
    <dgm:cxn modelId="{432E0F61-CD14-4F20-A264-5CF7DF2EF35D}" type="presOf" srcId="{20669F18-D1BE-48C2-AB50-C5000CAE2663}" destId="{0D5C21C5-BF96-4C23-8EA4-B27E3DC7EF74}" srcOrd="0" destOrd="0" presId="urn:microsoft.com/office/officeart/2005/8/layout/vProcess5"/>
    <dgm:cxn modelId="{F3C78749-C2A6-4495-AAB3-DF00D3288F56}" type="presOf" srcId="{F8A4DFF9-AA29-43EF-ADA2-060D4BFF3628}" destId="{53372B59-E96A-49C6-8505-62C33CB36CE9}" srcOrd="0" destOrd="0" presId="urn:microsoft.com/office/officeart/2005/8/layout/vProcess5"/>
    <dgm:cxn modelId="{D1A4AC88-AD74-477B-8B8C-78EB18CDEA4D}" type="presOf" srcId="{20669F18-D1BE-48C2-AB50-C5000CAE2663}" destId="{C50D2700-76C6-4649-BF67-907B24DA9478}" srcOrd="1" destOrd="0" presId="urn:microsoft.com/office/officeart/2005/8/layout/vProcess5"/>
    <dgm:cxn modelId="{2AE36C99-35B6-4628-9A14-E694FD11498F}" type="presOf" srcId="{8042A119-2658-47E2-877F-4EE609B3229A}" destId="{851BEC02-D93A-414A-A3FB-8F7E20ADE29C}" srcOrd="0" destOrd="0" presId="urn:microsoft.com/office/officeart/2005/8/layout/vProcess5"/>
    <dgm:cxn modelId="{2BB49FA7-345B-4AE6-89BC-13607B95395A}" type="presOf" srcId="{8042A119-2658-47E2-877F-4EE609B3229A}" destId="{E1E3E6F3-5F6F-4B5C-8AF8-0C0A788421AB}" srcOrd="1" destOrd="0" presId="urn:microsoft.com/office/officeart/2005/8/layout/vProcess5"/>
    <dgm:cxn modelId="{1A260DA8-6DE1-4DE0-BBC3-2FF7AFE0305E}" type="presOf" srcId="{DB738A87-E5DA-4DE5-A9B7-20E0D485101E}" destId="{F78B94DB-3E4E-4542-BA6A-B1ACC046A535}" srcOrd="0" destOrd="0" presId="urn:microsoft.com/office/officeart/2005/8/layout/vProcess5"/>
    <dgm:cxn modelId="{36E5D6B4-6D0E-4ADF-8345-AC38F3BD4E06}" type="presOf" srcId="{B23A6DDB-0282-4F35-A9E7-235092888E67}" destId="{3F9B7E96-E8F5-4E2B-A5DF-569415FCCDA9}" srcOrd="0" destOrd="0" presId="urn:microsoft.com/office/officeart/2005/8/layout/vProcess5"/>
    <dgm:cxn modelId="{C5CAECD6-8D05-49D6-94CB-01870C7E7D5B}" type="presOf" srcId="{DB738A87-E5DA-4DE5-A9B7-20E0D485101E}" destId="{A802615B-84DF-4508-AD32-9AAFA2403C27}" srcOrd="1" destOrd="0" presId="urn:microsoft.com/office/officeart/2005/8/layout/vProcess5"/>
    <dgm:cxn modelId="{357CF1DD-B181-4B40-9B81-6A9E139B6ECF}" type="presOf" srcId="{C21785CC-3EA2-4C7C-80E2-CE333E57DE65}" destId="{877ED295-81AF-4495-AB44-21A2F66E61E3}" srcOrd="0" destOrd="0" presId="urn:microsoft.com/office/officeart/2005/8/layout/vProcess5"/>
    <dgm:cxn modelId="{A2165C39-1C13-466B-8865-D97568C51713}" type="presParOf" srcId="{E7D1C758-C432-490E-9C10-B1A3D98231DA}" destId="{D600A229-EA81-4A2E-AFF6-ADE69E6413D8}" srcOrd="0" destOrd="0" presId="urn:microsoft.com/office/officeart/2005/8/layout/vProcess5"/>
    <dgm:cxn modelId="{C1CB6BEB-3CA1-4B81-8F38-31032F5C0FCE}" type="presParOf" srcId="{E7D1C758-C432-490E-9C10-B1A3D98231DA}" destId="{66695A34-8002-466C-A476-92F899A3BF87}" srcOrd="1" destOrd="0" presId="urn:microsoft.com/office/officeart/2005/8/layout/vProcess5"/>
    <dgm:cxn modelId="{9D877143-BCBE-4AEB-A2DF-E7184E0A3994}" type="presParOf" srcId="{E7D1C758-C432-490E-9C10-B1A3D98231DA}" destId="{851BEC02-D93A-414A-A3FB-8F7E20ADE29C}" srcOrd="2" destOrd="0" presId="urn:microsoft.com/office/officeart/2005/8/layout/vProcess5"/>
    <dgm:cxn modelId="{9F583CA9-743F-47D3-A548-B154CA97BE61}" type="presParOf" srcId="{E7D1C758-C432-490E-9C10-B1A3D98231DA}" destId="{0D5C21C5-BF96-4C23-8EA4-B27E3DC7EF74}" srcOrd="3" destOrd="0" presId="urn:microsoft.com/office/officeart/2005/8/layout/vProcess5"/>
    <dgm:cxn modelId="{5A496C6C-8FAB-4221-81C8-545DEDC99C7D}" type="presParOf" srcId="{E7D1C758-C432-490E-9C10-B1A3D98231DA}" destId="{F78B94DB-3E4E-4542-BA6A-B1ACC046A535}" srcOrd="4" destOrd="0" presId="urn:microsoft.com/office/officeart/2005/8/layout/vProcess5"/>
    <dgm:cxn modelId="{E70D8901-FF78-4C67-ACC3-FECCD2B9C78B}" type="presParOf" srcId="{E7D1C758-C432-490E-9C10-B1A3D98231DA}" destId="{53372B59-E96A-49C6-8505-62C33CB36CE9}" srcOrd="5" destOrd="0" presId="urn:microsoft.com/office/officeart/2005/8/layout/vProcess5"/>
    <dgm:cxn modelId="{8E6406EF-D605-4531-A3E2-A2C65CD4867C}" type="presParOf" srcId="{E7D1C758-C432-490E-9C10-B1A3D98231DA}" destId="{3F9B7E96-E8F5-4E2B-A5DF-569415FCCDA9}" srcOrd="6" destOrd="0" presId="urn:microsoft.com/office/officeart/2005/8/layout/vProcess5"/>
    <dgm:cxn modelId="{423EB7BC-5022-4A35-A889-4E5BCAF1DF58}" type="presParOf" srcId="{E7D1C758-C432-490E-9C10-B1A3D98231DA}" destId="{877ED295-81AF-4495-AB44-21A2F66E61E3}" srcOrd="7" destOrd="0" presId="urn:microsoft.com/office/officeart/2005/8/layout/vProcess5"/>
    <dgm:cxn modelId="{5D02BBEC-F72E-41BE-9F59-7638A30CA5DC}" type="presParOf" srcId="{E7D1C758-C432-490E-9C10-B1A3D98231DA}" destId="{F5EDEA5F-B0B1-43C4-A64C-CF62BA506D9E}" srcOrd="8" destOrd="0" presId="urn:microsoft.com/office/officeart/2005/8/layout/vProcess5"/>
    <dgm:cxn modelId="{5EAA53AB-8C9D-42A6-BA1D-A052D7DB1A3F}" type="presParOf" srcId="{E7D1C758-C432-490E-9C10-B1A3D98231DA}" destId="{E1E3E6F3-5F6F-4B5C-8AF8-0C0A788421AB}" srcOrd="9" destOrd="0" presId="urn:microsoft.com/office/officeart/2005/8/layout/vProcess5"/>
    <dgm:cxn modelId="{9BFC2EE5-181B-465D-82FA-E185CB57D015}" type="presParOf" srcId="{E7D1C758-C432-490E-9C10-B1A3D98231DA}" destId="{C50D2700-76C6-4649-BF67-907B24DA9478}" srcOrd="10" destOrd="0" presId="urn:microsoft.com/office/officeart/2005/8/layout/vProcess5"/>
    <dgm:cxn modelId="{1A14B7A8-CC22-486B-8D38-D02528FEA98D}" type="presParOf" srcId="{E7D1C758-C432-490E-9C10-B1A3D98231DA}" destId="{A802615B-84DF-4508-AD32-9AAFA2403C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20CCD-E15F-4E0A-BFEA-0F275D0293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C8A83-3A66-4411-A1AF-74EB61EFEE93}">
      <dgm:prSet/>
      <dgm:spPr/>
      <dgm:t>
        <a:bodyPr/>
        <a:lstStyle/>
        <a:p>
          <a:r>
            <a:rPr lang="en-US" b="1" dirty="0" err="1"/>
            <a:t>Šta</a:t>
          </a:r>
          <a:r>
            <a:rPr lang="en-US" b="1" dirty="0"/>
            <a:t> </a:t>
          </a:r>
          <a:r>
            <a:rPr lang="en-US" b="1" dirty="0" err="1"/>
            <a:t>su</a:t>
          </a:r>
          <a:r>
            <a:rPr lang="sr-Latn-RS" b="1" dirty="0"/>
            <a:t> </a:t>
          </a:r>
          <a:r>
            <a:rPr lang="en-US" b="1" dirty="0" err="1"/>
            <a:t>nam</a:t>
          </a:r>
          <a:r>
            <a:rPr lang="sr-Latn-RS" b="1" dirty="0"/>
            <a:t> </a:t>
          </a:r>
          <a:r>
            <a:rPr lang="en-US" b="1" dirty="0" err="1"/>
            <a:t>očekivanja</a:t>
          </a:r>
          <a:r>
            <a:rPr lang="en-US" b="1" dirty="0"/>
            <a:t> u 2. </a:t>
          </a:r>
          <a:r>
            <a:rPr lang="en-US" b="1" dirty="0" err="1"/>
            <a:t>mesecu</a:t>
          </a:r>
          <a:r>
            <a:rPr lang="en-US" b="1" dirty="0"/>
            <a:t> 22. </a:t>
          </a:r>
          <a:r>
            <a:rPr lang="en-US" b="1" dirty="0" err="1"/>
            <a:t>godine</a:t>
          </a:r>
          <a:r>
            <a:rPr lang="en-US" b="1" dirty="0"/>
            <a:t>?</a:t>
          </a:r>
          <a:endParaRPr lang="en-US" dirty="0"/>
        </a:p>
      </dgm:t>
    </dgm:pt>
    <dgm:pt modelId="{CB3509AC-ECAA-4C42-8CB4-CB79944163D6}" type="parTrans" cxnId="{1059070A-8E3D-4FD5-B26B-E6A18E6BF2E5}">
      <dgm:prSet/>
      <dgm:spPr/>
      <dgm:t>
        <a:bodyPr/>
        <a:lstStyle/>
        <a:p>
          <a:endParaRPr lang="en-US"/>
        </a:p>
      </dgm:t>
    </dgm:pt>
    <dgm:pt modelId="{4423278C-CCDC-4395-ACC7-2154E77E1576}" type="sibTrans" cxnId="{1059070A-8E3D-4FD5-B26B-E6A18E6BF2E5}">
      <dgm:prSet/>
      <dgm:spPr/>
      <dgm:t>
        <a:bodyPr/>
        <a:lstStyle/>
        <a:p>
          <a:endParaRPr lang="en-US"/>
        </a:p>
      </dgm:t>
    </dgm:pt>
    <dgm:pt modelId="{5B7D3842-B9CE-4CF2-B7F4-F8C034C2FBDD}">
      <dgm:prSet/>
      <dgm:spPr/>
      <dgm:t>
        <a:bodyPr/>
        <a:lstStyle/>
        <a:p>
          <a:r>
            <a:rPr lang="en-US"/>
            <a:t>Šta očekujete od predmeta Metodika inkluzivnog vaspitanja i obrazovanja (IVO)?</a:t>
          </a:r>
        </a:p>
      </dgm:t>
    </dgm:pt>
    <dgm:pt modelId="{EF33E0FA-7F6F-4ABA-941B-A0045DB9F398}" type="parTrans" cxnId="{02436959-338E-42D2-AEA7-8119FB85F72B}">
      <dgm:prSet/>
      <dgm:spPr/>
      <dgm:t>
        <a:bodyPr/>
        <a:lstStyle/>
        <a:p>
          <a:endParaRPr lang="en-US"/>
        </a:p>
      </dgm:t>
    </dgm:pt>
    <dgm:pt modelId="{7402E6F4-5D14-446B-AEAF-1A28A5DA967D}" type="sibTrans" cxnId="{02436959-338E-42D2-AEA7-8119FB85F72B}">
      <dgm:prSet/>
      <dgm:spPr/>
      <dgm:t>
        <a:bodyPr/>
        <a:lstStyle/>
        <a:p>
          <a:endParaRPr lang="en-US"/>
        </a:p>
      </dgm:t>
    </dgm:pt>
    <dgm:pt modelId="{8CC641D4-7975-4470-A593-25F531E190A9}">
      <dgm:prSet/>
      <dgm:spPr/>
      <dgm:t>
        <a:bodyPr/>
        <a:lstStyle/>
        <a:p>
          <a:r>
            <a:rPr lang="en-US"/>
            <a:t>Možda cveće!? </a:t>
          </a:r>
        </a:p>
      </dgm:t>
    </dgm:pt>
    <dgm:pt modelId="{F3A5E96E-2BB3-44A9-9E75-12FED4B01F7F}" type="parTrans" cxnId="{B6AD4715-E5BD-4C9C-9A16-B7B7A1A86353}">
      <dgm:prSet/>
      <dgm:spPr/>
      <dgm:t>
        <a:bodyPr/>
        <a:lstStyle/>
        <a:p>
          <a:endParaRPr lang="en-US"/>
        </a:p>
      </dgm:t>
    </dgm:pt>
    <dgm:pt modelId="{4F28340F-C68E-4338-9177-AF7CD088EEB2}" type="sibTrans" cxnId="{B6AD4715-E5BD-4C9C-9A16-B7B7A1A86353}">
      <dgm:prSet/>
      <dgm:spPr/>
      <dgm:t>
        <a:bodyPr/>
        <a:lstStyle/>
        <a:p>
          <a:endParaRPr lang="en-US"/>
        </a:p>
      </dgm:t>
    </dgm:pt>
    <dgm:pt modelId="{F54791CD-9F03-4F58-B4CB-EBB38E7320DB}">
      <dgm:prSet/>
      <dgm:spPr/>
      <dgm:t>
        <a:bodyPr/>
        <a:lstStyle/>
        <a:p>
          <a:r>
            <a:rPr lang="en-US"/>
            <a:t>Ono što uložimo to ćemo i dobiti!</a:t>
          </a:r>
        </a:p>
      </dgm:t>
    </dgm:pt>
    <dgm:pt modelId="{F9F4ACFC-DE73-4F46-A98C-E553F2119B39}" type="parTrans" cxnId="{8AA3F7BA-CDF9-4725-890B-6341A154D7A9}">
      <dgm:prSet/>
      <dgm:spPr/>
      <dgm:t>
        <a:bodyPr/>
        <a:lstStyle/>
        <a:p>
          <a:endParaRPr lang="en-US"/>
        </a:p>
      </dgm:t>
    </dgm:pt>
    <dgm:pt modelId="{FC33FC68-7325-41FD-A600-EB4A28ABE2FE}" type="sibTrans" cxnId="{8AA3F7BA-CDF9-4725-890B-6341A154D7A9}">
      <dgm:prSet/>
      <dgm:spPr/>
      <dgm:t>
        <a:bodyPr/>
        <a:lstStyle/>
        <a:p>
          <a:endParaRPr lang="en-US"/>
        </a:p>
      </dgm:t>
    </dgm:pt>
    <dgm:pt modelId="{00D6ED3D-E90D-4332-99C1-9B8F2B0A9E94}">
      <dgm:prSet/>
      <dgm:spPr/>
      <dgm:t>
        <a:bodyPr/>
        <a:lstStyle/>
        <a:p>
          <a:r>
            <a:rPr lang="en-US"/>
            <a:t>Evo plana:</a:t>
          </a:r>
        </a:p>
      </dgm:t>
    </dgm:pt>
    <dgm:pt modelId="{743A61DB-7917-44E5-BF6D-255D735F83C2}" type="parTrans" cxnId="{35337F4F-ACE7-4B85-A9D0-AF10F10EEF75}">
      <dgm:prSet/>
      <dgm:spPr/>
      <dgm:t>
        <a:bodyPr/>
        <a:lstStyle/>
        <a:p>
          <a:endParaRPr lang="en-US"/>
        </a:p>
      </dgm:t>
    </dgm:pt>
    <dgm:pt modelId="{609BE50B-1113-4954-905D-83B8987F9D90}" type="sibTrans" cxnId="{35337F4F-ACE7-4B85-A9D0-AF10F10EEF75}">
      <dgm:prSet/>
      <dgm:spPr/>
      <dgm:t>
        <a:bodyPr/>
        <a:lstStyle/>
        <a:p>
          <a:endParaRPr lang="en-US"/>
        </a:p>
      </dgm:t>
    </dgm:pt>
    <dgm:pt modelId="{63C69696-58AD-45A6-8445-DA735FEACCE7}" type="pres">
      <dgm:prSet presAssocID="{1D320CCD-E15F-4E0A-BFEA-0F275D029345}" presName="linear" presStyleCnt="0">
        <dgm:presLayoutVars>
          <dgm:animLvl val="lvl"/>
          <dgm:resizeHandles val="exact"/>
        </dgm:presLayoutVars>
      </dgm:prSet>
      <dgm:spPr/>
    </dgm:pt>
    <dgm:pt modelId="{0F96DB68-7AB3-4F89-8942-9916B69568B2}" type="pres">
      <dgm:prSet presAssocID="{9FAC8A83-3A66-4411-A1AF-74EB61EFEE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02B8663-D451-4AF1-929A-A574C6353693}" type="pres">
      <dgm:prSet presAssocID="{4423278C-CCDC-4395-ACC7-2154E77E1576}" presName="spacer" presStyleCnt="0"/>
      <dgm:spPr/>
    </dgm:pt>
    <dgm:pt modelId="{64E5E04D-E698-48B0-86B0-5F0C281012E4}" type="pres">
      <dgm:prSet presAssocID="{5B7D3842-B9CE-4CF2-B7F4-F8C034C2FBD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8557F4-939B-47A0-A91A-FC612653953A}" type="pres">
      <dgm:prSet presAssocID="{7402E6F4-5D14-446B-AEAF-1A28A5DA967D}" presName="spacer" presStyleCnt="0"/>
      <dgm:spPr/>
    </dgm:pt>
    <dgm:pt modelId="{41CD82E3-DDB9-4571-A012-D35090C6E3B1}" type="pres">
      <dgm:prSet presAssocID="{8CC641D4-7975-4470-A593-25F531E190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2E23130-BEA9-44C2-A916-80A7AB55BB31}" type="pres">
      <dgm:prSet presAssocID="{4F28340F-C68E-4338-9177-AF7CD088EEB2}" presName="spacer" presStyleCnt="0"/>
      <dgm:spPr/>
    </dgm:pt>
    <dgm:pt modelId="{26CA3C54-4A6C-4E28-8773-14E53B8E1038}" type="pres">
      <dgm:prSet presAssocID="{F54791CD-9F03-4F58-B4CB-EBB38E7320D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87918F7-2427-45FB-A921-8C9CB77DEAAA}" type="pres">
      <dgm:prSet presAssocID="{FC33FC68-7325-41FD-A600-EB4A28ABE2FE}" presName="spacer" presStyleCnt="0"/>
      <dgm:spPr/>
    </dgm:pt>
    <dgm:pt modelId="{C76CA6CA-E6D1-4575-B98A-615720230CDC}" type="pres">
      <dgm:prSet presAssocID="{00D6ED3D-E90D-4332-99C1-9B8F2B0A9E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059070A-8E3D-4FD5-B26B-E6A18E6BF2E5}" srcId="{1D320CCD-E15F-4E0A-BFEA-0F275D029345}" destId="{9FAC8A83-3A66-4411-A1AF-74EB61EFEE93}" srcOrd="0" destOrd="0" parTransId="{CB3509AC-ECAA-4C42-8CB4-CB79944163D6}" sibTransId="{4423278C-CCDC-4395-ACC7-2154E77E1576}"/>
    <dgm:cxn modelId="{B6AD4715-E5BD-4C9C-9A16-B7B7A1A86353}" srcId="{1D320CCD-E15F-4E0A-BFEA-0F275D029345}" destId="{8CC641D4-7975-4470-A593-25F531E190A9}" srcOrd="2" destOrd="0" parTransId="{F3A5E96E-2BB3-44A9-9E75-12FED4B01F7F}" sibTransId="{4F28340F-C68E-4338-9177-AF7CD088EEB2}"/>
    <dgm:cxn modelId="{788FE437-8288-4D90-B9EB-366FD85E00F1}" type="presOf" srcId="{F54791CD-9F03-4F58-B4CB-EBB38E7320DB}" destId="{26CA3C54-4A6C-4E28-8773-14E53B8E1038}" srcOrd="0" destOrd="0" presId="urn:microsoft.com/office/officeart/2005/8/layout/vList2"/>
    <dgm:cxn modelId="{A9D8C847-AEC8-4521-96CA-B9D1B976A923}" type="presOf" srcId="{9FAC8A83-3A66-4411-A1AF-74EB61EFEE93}" destId="{0F96DB68-7AB3-4F89-8942-9916B69568B2}" srcOrd="0" destOrd="0" presId="urn:microsoft.com/office/officeart/2005/8/layout/vList2"/>
    <dgm:cxn modelId="{35337F4F-ACE7-4B85-A9D0-AF10F10EEF75}" srcId="{1D320CCD-E15F-4E0A-BFEA-0F275D029345}" destId="{00D6ED3D-E90D-4332-99C1-9B8F2B0A9E94}" srcOrd="4" destOrd="0" parTransId="{743A61DB-7917-44E5-BF6D-255D735F83C2}" sibTransId="{609BE50B-1113-4954-905D-83B8987F9D90}"/>
    <dgm:cxn modelId="{1B821377-02FA-42ED-A23A-C068CCB60359}" type="presOf" srcId="{5B7D3842-B9CE-4CF2-B7F4-F8C034C2FBDD}" destId="{64E5E04D-E698-48B0-86B0-5F0C281012E4}" srcOrd="0" destOrd="0" presId="urn:microsoft.com/office/officeart/2005/8/layout/vList2"/>
    <dgm:cxn modelId="{02436959-338E-42D2-AEA7-8119FB85F72B}" srcId="{1D320CCD-E15F-4E0A-BFEA-0F275D029345}" destId="{5B7D3842-B9CE-4CF2-B7F4-F8C034C2FBDD}" srcOrd="1" destOrd="0" parTransId="{EF33E0FA-7F6F-4ABA-941B-A0045DB9F398}" sibTransId="{7402E6F4-5D14-446B-AEAF-1A28A5DA967D}"/>
    <dgm:cxn modelId="{8AA3F7BA-CDF9-4725-890B-6341A154D7A9}" srcId="{1D320CCD-E15F-4E0A-BFEA-0F275D029345}" destId="{F54791CD-9F03-4F58-B4CB-EBB38E7320DB}" srcOrd="3" destOrd="0" parTransId="{F9F4ACFC-DE73-4F46-A98C-E553F2119B39}" sibTransId="{FC33FC68-7325-41FD-A600-EB4A28ABE2FE}"/>
    <dgm:cxn modelId="{386C1BBB-C55E-4C8A-A4D3-96F3E96F3111}" type="presOf" srcId="{1D320CCD-E15F-4E0A-BFEA-0F275D029345}" destId="{63C69696-58AD-45A6-8445-DA735FEACCE7}" srcOrd="0" destOrd="0" presId="urn:microsoft.com/office/officeart/2005/8/layout/vList2"/>
    <dgm:cxn modelId="{E10479BB-3A57-462A-986D-CC730258502D}" type="presOf" srcId="{00D6ED3D-E90D-4332-99C1-9B8F2B0A9E94}" destId="{C76CA6CA-E6D1-4575-B98A-615720230CDC}" srcOrd="0" destOrd="0" presId="urn:microsoft.com/office/officeart/2005/8/layout/vList2"/>
    <dgm:cxn modelId="{72FDBAF8-7FFD-4FF8-A087-46BBDB4EA109}" type="presOf" srcId="{8CC641D4-7975-4470-A593-25F531E190A9}" destId="{41CD82E3-DDB9-4571-A012-D35090C6E3B1}" srcOrd="0" destOrd="0" presId="urn:microsoft.com/office/officeart/2005/8/layout/vList2"/>
    <dgm:cxn modelId="{CA32A972-AF8F-4813-8BB8-20FA2FC889CD}" type="presParOf" srcId="{63C69696-58AD-45A6-8445-DA735FEACCE7}" destId="{0F96DB68-7AB3-4F89-8942-9916B69568B2}" srcOrd="0" destOrd="0" presId="urn:microsoft.com/office/officeart/2005/8/layout/vList2"/>
    <dgm:cxn modelId="{17985966-A348-4EC8-9EF9-A9A4680C38A6}" type="presParOf" srcId="{63C69696-58AD-45A6-8445-DA735FEACCE7}" destId="{302B8663-D451-4AF1-929A-A574C6353693}" srcOrd="1" destOrd="0" presId="urn:microsoft.com/office/officeart/2005/8/layout/vList2"/>
    <dgm:cxn modelId="{D8678120-CD85-4850-8650-ABA01E1AEB5D}" type="presParOf" srcId="{63C69696-58AD-45A6-8445-DA735FEACCE7}" destId="{64E5E04D-E698-48B0-86B0-5F0C281012E4}" srcOrd="2" destOrd="0" presId="urn:microsoft.com/office/officeart/2005/8/layout/vList2"/>
    <dgm:cxn modelId="{D23A20AF-5467-49D3-A5D8-28D65BE1A441}" type="presParOf" srcId="{63C69696-58AD-45A6-8445-DA735FEACCE7}" destId="{018557F4-939B-47A0-A91A-FC612653953A}" srcOrd="3" destOrd="0" presId="urn:microsoft.com/office/officeart/2005/8/layout/vList2"/>
    <dgm:cxn modelId="{9834EB7C-41AE-48C6-8254-0535DE83160A}" type="presParOf" srcId="{63C69696-58AD-45A6-8445-DA735FEACCE7}" destId="{41CD82E3-DDB9-4571-A012-D35090C6E3B1}" srcOrd="4" destOrd="0" presId="urn:microsoft.com/office/officeart/2005/8/layout/vList2"/>
    <dgm:cxn modelId="{05951E27-C88E-4A70-B965-9744770B44AB}" type="presParOf" srcId="{63C69696-58AD-45A6-8445-DA735FEACCE7}" destId="{C2E23130-BEA9-44C2-A916-80A7AB55BB31}" srcOrd="5" destOrd="0" presId="urn:microsoft.com/office/officeart/2005/8/layout/vList2"/>
    <dgm:cxn modelId="{46F825D9-8FE4-424D-9644-863D15B79EAD}" type="presParOf" srcId="{63C69696-58AD-45A6-8445-DA735FEACCE7}" destId="{26CA3C54-4A6C-4E28-8773-14E53B8E1038}" srcOrd="6" destOrd="0" presId="urn:microsoft.com/office/officeart/2005/8/layout/vList2"/>
    <dgm:cxn modelId="{4561B16E-5F62-45E9-922E-DBA3973B14E4}" type="presParOf" srcId="{63C69696-58AD-45A6-8445-DA735FEACCE7}" destId="{287918F7-2427-45FB-A921-8C9CB77DEAAA}" srcOrd="7" destOrd="0" presId="urn:microsoft.com/office/officeart/2005/8/layout/vList2"/>
    <dgm:cxn modelId="{CD920511-4EED-4636-AAC0-1F459D9412F9}" type="presParOf" srcId="{63C69696-58AD-45A6-8445-DA735FEACCE7}" destId="{C76CA6CA-E6D1-4575-B98A-615720230C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95A34-8002-466C-A476-92F899A3BF87}">
      <dsp:nvSpPr>
        <dsp:cNvPr id="0" name=""/>
        <dsp:cNvSpPr/>
      </dsp:nvSpPr>
      <dsp:spPr>
        <a:xfrm>
          <a:off x="0" y="0"/>
          <a:ext cx="4952367" cy="1049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Način realizacije je </a:t>
          </a:r>
          <a:r>
            <a:rPr lang="sr-Latn-RS" sz="1600" b="1" kern="1200" dirty="0"/>
            <a:t>UŽIVO, </a:t>
          </a:r>
          <a:r>
            <a:rPr lang="sr-Latn-RS" sz="1600" kern="1200" dirty="0"/>
            <a:t>a</a:t>
          </a:r>
          <a:r>
            <a:rPr lang="sr-Latn-RS" sz="1600" b="1" kern="1200" dirty="0"/>
            <a:t> </a:t>
          </a:r>
          <a:r>
            <a:rPr lang="sr-Latn-RS" sz="1600" kern="1200" dirty="0"/>
            <a:t>materijali će biti dostupni na </a:t>
          </a:r>
          <a:r>
            <a:rPr lang="sr-Latn-RS" sz="1600" kern="1200" dirty="0" err="1"/>
            <a:t>online</a:t>
          </a:r>
          <a:r>
            <a:rPr lang="sr-Latn-RS" sz="1600" kern="1200" dirty="0"/>
            <a:t> platformi i u Google učionici. </a:t>
          </a:r>
          <a:endParaRPr lang="en-US" sz="1600" kern="1200" dirty="0"/>
        </a:p>
      </dsp:txBody>
      <dsp:txXfrm>
        <a:off x="30728" y="30728"/>
        <a:ext cx="3731637" cy="987660"/>
      </dsp:txXfrm>
    </dsp:sp>
    <dsp:sp modelId="{851BEC02-D93A-414A-A3FB-8F7E20ADE29C}">
      <dsp:nvSpPr>
        <dsp:cNvPr id="0" name=""/>
        <dsp:cNvSpPr/>
      </dsp:nvSpPr>
      <dsp:spPr>
        <a:xfrm>
          <a:off x="414760" y="1239865"/>
          <a:ext cx="4952367" cy="1049116"/>
        </a:xfrm>
        <a:prstGeom prst="roundRect">
          <a:avLst>
            <a:gd name="adj" fmla="val 10000"/>
          </a:avLst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/>
            <a:t>Kod  za učionicu MIVO: n22dkyw </a:t>
          </a:r>
          <a:endParaRPr lang="en-US" sz="1600" kern="1200"/>
        </a:p>
      </dsp:txBody>
      <dsp:txXfrm>
        <a:off x="445488" y="1270593"/>
        <a:ext cx="3794224" cy="987660"/>
      </dsp:txXfrm>
    </dsp:sp>
    <dsp:sp modelId="{0D5C21C5-BF96-4C23-8EA4-B27E3DC7EF74}">
      <dsp:nvSpPr>
        <dsp:cNvPr id="0" name=""/>
        <dsp:cNvSpPr/>
      </dsp:nvSpPr>
      <dsp:spPr>
        <a:xfrm>
          <a:off x="823331" y="2479730"/>
          <a:ext cx="4952367" cy="1049116"/>
        </a:xfrm>
        <a:prstGeom prst="roundRect">
          <a:avLst>
            <a:gd name="adj" fmla="val 10000"/>
          </a:avLst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/>
            <a:t>Predavanja će se realizovati prema datom rasporedu </a:t>
          </a:r>
          <a:r>
            <a:rPr lang="sr-Latn-RS" sz="1600" b="1" kern="1200"/>
            <a:t>uživo u školi u učionici 3 u terminu 12,10-12,55h. </a:t>
          </a:r>
          <a:endParaRPr lang="en-US" sz="1600" kern="1200"/>
        </a:p>
      </dsp:txBody>
      <dsp:txXfrm>
        <a:off x="854059" y="2510458"/>
        <a:ext cx="3800414" cy="987660"/>
      </dsp:txXfrm>
    </dsp:sp>
    <dsp:sp modelId="{F78B94DB-3E4E-4542-BA6A-B1ACC046A535}">
      <dsp:nvSpPr>
        <dsp:cNvPr id="0" name=""/>
        <dsp:cNvSpPr/>
      </dsp:nvSpPr>
      <dsp:spPr>
        <a:xfrm>
          <a:off x="1238091" y="3719596"/>
          <a:ext cx="4952367" cy="1049116"/>
        </a:xfrm>
        <a:prstGeom prst="roundRect">
          <a:avLst>
            <a:gd name="adj" fmla="val 1000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Vežbe takođe prema rasporedu sa Ljiljanom Simić.</a:t>
          </a:r>
          <a:endParaRPr lang="en-US" sz="1600" kern="1200" dirty="0"/>
        </a:p>
      </dsp:txBody>
      <dsp:txXfrm>
        <a:off x="1268819" y="3750324"/>
        <a:ext cx="3794224" cy="987660"/>
      </dsp:txXfrm>
    </dsp:sp>
    <dsp:sp modelId="{53372B59-E96A-49C6-8505-62C33CB36CE9}">
      <dsp:nvSpPr>
        <dsp:cNvPr id="0" name=""/>
        <dsp:cNvSpPr/>
      </dsp:nvSpPr>
      <dsp:spPr>
        <a:xfrm>
          <a:off x="4270441" y="803528"/>
          <a:ext cx="681925" cy="681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423874" y="803528"/>
        <a:ext cx="375059" cy="513149"/>
      </dsp:txXfrm>
    </dsp:sp>
    <dsp:sp modelId="{3F9B7E96-E8F5-4E2B-A5DF-569415FCCDA9}">
      <dsp:nvSpPr>
        <dsp:cNvPr id="0" name=""/>
        <dsp:cNvSpPr/>
      </dsp:nvSpPr>
      <dsp:spPr>
        <a:xfrm>
          <a:off x="4685201" y="2043393"/>
          <a:ext cx="681925" cy="681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916723"/>
            <a:satOff val="-2883"/>
            <a:lumOff val="-35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4916723"/>
              <a:satOff val="-2883"/>
              <a:lumOff val="-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838634" y="2043393"/>
        <a:ext cx="375059" cy="513149"/>
      </dsp:txXfrm>
    </dsp:sp>
    <dsp:sp modelId="{877ED295-81AF-4495-AB44-21A2F66E61E3}">
      <dsp:nvSpPr>
        <dsp:cNvPr id="0" name=""/>
        <dsp:cNvSpPr/>
      </dsp:nvSpPr>
      <dsp:spPr>
        <a:xfrm>
          <a:off x="5093772" y="3283258"/>
          <a:ext cx="681925" cy="681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247205" y="3283258"/>
        <a:ext cx="375059" cy="513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6DB68-7AB3-4F89-8942-9916B69568B2}">
      <dsp:nvSpPr>
        <dsp:cNvPr id="0" name=""/>
        <dsp:cNvSpPr/>
      </dsp:nvSpPr>
      <dsp:spPr>
        <a:xfrm>
          <a:off x="0" y="21394"/>
          <a:ext cx="625379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Šta</a:t>
          </a:r>
          <a:r>
            <a:rPr lang="en-US" sz="1700" b="1" kern="1200" dirty="0"/>
            <a:t> </a:t>
          </a:r>
          <a:r>
            <a:rPr lang="en-US" sz="1700" b="1" kern="1200" dirty="0" err="1"/>
            <a:t>su</a:t>
          </a:r>
          <a:r>
            <a:rPr lang="sr-Latn-RS" sz="1700" b="1" kern="1200" dirty="0"/>
            <a:t> </a:t>
          </a:r>
          <a:r>
            <a:rPr lang="en-US" sz="1700" b="1" kern="1200" dirty="0" err="1"/>
            <a:t>nam</a:t>
          </a:r>
          <a:r>
            <a:rPr lang="sr-Latn-RS" sz="1700" b="1" kern="1200" dirty="0"/>
            <a:t> </a:t>
          </a:r>
          <a:r>
            <a:rPr lang="en-US" sz="1700" b="1" kern="1200" dirty="0" err="1"/>
            <a:t>očekivanja</a:t>
          </a:r>
          <a:r>
            <a:rPr lang="en-US" sz="1700" b="1" kern="1200" dirty="0"/>
            <a:t> u 2. </a:t>
          </a:r>
          <a:r>
            <a:rPr lang="en-US" sz="1700" b="1" kern="1200" dirty="0" err="1"/>
            <a:t>mesecu</a:t>
          </a:r>
          <a:r>
            <a:rPr lang="en-US" sz="1700" b="1" kern="1200" dirty="0"/>
            <a:t> 22. </a:t>
          </a:r>
          <a:r>
            <a:rPr lang="en-US" sz="1700" b="1" kern="1200" dirty="0" err="1"/>
            <a:t>godine</a:t>
          </a:r>
          <a:r>
            <a:rPr lang="en-US" sz="1700" b="1" kern="1200" dirty="0"/>
            <a:t>?</a:t>
          </a:r>
          <a:endParaRPr lang="en-US" sz="1700" kern="1200" dirty="0"/>
        </a:p>
      </dsp:txBody>
      <dsp:txXfrm>
        <a:off x="32967" y="54361"/>
        <a:ext cx="6187858" cy="609393"/>
      </dsp:txXfrm>
    </dsp:sp>
    <dsp:sp modelId="{64E5E04D-E698-48B0-86B0-5F0C281012E4}">
      <dsp:nvSpPr>
        <dsp:cNvPr id="0" name=""/>
        <dsp:cNvSpPr/>
      </dsp:nvSpPr>
      <dsp:spPr>
        <a:xfrm>
          <a:off x="0" y="745682"/>
          <a:ext cx="625379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Šta očekujete od predmeta Metodika inkluzivnog vaspitanja i obrazovanja (IVO)?</a:t>
          </a:r>
        </a:p>
      </dsp:txBody>
      <dsp:txXfrm>
        <a:off x="32967" y="778649"/>
        <a:ext cx="6187858" cy="609393"/>
      </dsp:txXfrm>
    </dsp:sp>
    <dsp:sp modelId="{41CD82E3-DDB9-4571-A012-D35090C6E3B1}">
      <dsp:nvSpPr>
        <dsp:cNvPr id="0" name=""/>
        <dsp:cNvSpPr/>
      </dsp:nvSpPr>
      <dsp:spPr>
        <a:xfrm>
          <a:off x="0" y="1469969"/>
          <a:ext cx="625379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Možda cveće!? </a:t>
          </a:r>
        </a:p>
      </dsp:txBody>
      <dsp:txXfrm>
        <a:off x="32967" y="1502936"/>
        <a:ext cx="6187858" cy="609393"/>
      </dsp:txXfrm>
    </dsp:sp>
    <dsp:sp modelId="{26CA3C54-4A6C-4E28-8773-14E53B8E1038}">
      <dsp:nvSpPr>
        <dsp:cNvPr id="0" name=""/>
        <dsp:cNvSpPr/>
      </dsp:nvSpPr>
      <dsp:spPr>
        <a:xfrm>
          <a:off x="0" y="2194257"/>
          <a:ext cx="625379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Ono što uložimo to ćemo i dobiti!</a:t>
          </a:r>
        </a:p>
      </dsp:txBody>
      <dsp:txXfrm>
        <a:off x="32967" y="2227224"/>
        <a:ext cx="6187858" cy="609393"/>
      </dsp:txXfrm>
    </dsp:sp>
    <dsp:sp modelId="{C76CA6CA-E6D1-4575-B98A-615720230CDC}">
      <dsp:nvSpPr>
        <dsp:cNvPr id="0" name=""/>
        <dsp:cNvSpPr/>
      </dsp:nvSpPr>
      <dsp:spPr>
        <a:xfrm>
          <a:off x="0" y="2918544"/>
          <a:ext cx="6253792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Evo plana:</a:t>
          </a:r>
        </a:p>
      </dsp:txBody>
      <dsp:txXfrm>
        <a:off x="32967" y="2951511"/>
        <a:ext cx="6187858" cy="60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65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86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607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75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039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5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3689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3060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042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456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652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164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707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404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72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87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71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F049BE-7806-40C2-824E-F1966A0BDDF6}" type="datetimeFigureOut">
              <a:rPr lang="sr-Latn-RS" smtClean="0"/>
              <a:t>24.2.2022.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7A0FC6-4BD9-4FE3-BEB4-D3BF9D59E0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7470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dagoskastvarnost.ff.uns.ac.rs/index.php/ps/issue/view/7" TargetMode="External"/><Relationship Id="rId2" Type="http://schemas.openxmlformats.org/officeDocument/2006/relationships/hyperlink" Target="http://www.vaspitacns.edu.rs/index.php?option=com_content&amp;view=article&amp;id=396&amp;Itemid=22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BDA3A76A-4B4C-456C-9E11-7C85352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1E851-34CD-48BD-9C0C-F8093ED36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753" y="628617"/>
            <a:ext cx="6559859" cy="3028983"/>
          </a:xfrm>
        </p:spPr>
        <p:txBody>
          <a:bodyPr>
            <a:normAutofit/>
          </a:bodyPr>
          <a:lstStyle/>
          <a:p>
            <a:r>
              <a:rPr lang="sr-Latn-RS"/>
              <a:t>Metodika inkluzivnog vaspitanja i obrazovanja</a:t>
            </a: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E62D0-E312-4DA4-9F86-51D05551E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5624" y="3843868"/>
            <a:ext cx="5414401" cy="1564744"/>
          </a:xfrm>
        </p:spPr>
        <p:txBody>
          <a:bodyPr>
            <a:normAutofit/>
          </a:bodyPr>
          <a:lstStyle/>
          <a:p>
            <a:r>
              <a:rPr lang="sr-Latn-RS"/>
              <a:t>Prof. dr Otilia Velišek-Braško </a:t>
            </a:r>
          </a:p>
          <a:p>
            <a:r>
              <a:rPr lang="sr-Latn-RS"/>
              <a:t>VŠSSOV Novi Sad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A29C1-94E2-4499-AF71-9038034D0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89" r="2" b="13364"/>
          <a:stretch/>
        </p:blipFill>
        <p:spPr>
          <a:xfrm>
            <a:off x="633999" y="620721"/>
            <a:ext cx="4001315" cy="5277159"/>
          </a:xfrm>
          <a:custGeom>
            <a:avLst/>
            <a:gdLst/>
            <a:ahLst/>
            <a:cxnLst/>
            <a:rect l="l" t="t" r="r" b="b"/>
            <a:pathLst>
              <a:path w="3280141" h="4571999">
                <a:moveTo>
                  <a:pt x="344814" y="0"/>
                </a:moveTo>
                <a:lnTo>
                  <a:pt x="3280141" y="0"/>
                </a:lnTo>
                <a:lnTo>
                  <a:pt x="3280141" y="4172808"/>
                </a:lnTo>
                <a:lnTo>
                  <a:pt x="2880950" y="4571999"/>
                </a:lnTo>
                <a:lnTo>
                  <a:pt x="0" y="4571999"/>
                </a:lnTo>
                <a:lnTo>
                  <a:pt x="0" y="344814"/>
                </a:lnTo>
                <a:close/>
              </a:path>
            </a:pathLst>
          </a:cu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DD4CBF5D-710D-4A8C-B442-E5D98674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9ADFAC-F7DF-40A7-8F80-B7A92671E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83F67D8-5F47-449F-990F-A3EAD3DDB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5A41C4-4EA6-4CBD-A7CE-467A86B98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5FA7EA-F587-4CA2-8409-5BC791A4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A58F87-0089-45DB-BDA9-0CF6C0ABD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1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02AFAA-8160-4E59-B85F-CDC0C927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358926" cy="150706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Uslov: </a:t>
            </a:r>
            <a:br>
              <a:rPr lang="pl-PL" b="1" dirty="0">
                <a:solidFill>
                  <a:srgbClr val="FFFF00"/>
                </a:solidFill>
              </a:rPr>
            </a:br>
            <a:r>
              <a:rPr lang="pl-PL" b="1" dirty="0">
                <a:solidFill>
                  <a:srgbClr val="FFFF00"/>
                </a:solidFill>
              </a:rPr>
              <a:t>minimum 30 poena za izlazak na usmeni ispit!!!</a:t>
            </a:r>
            <a:br>
              <a:rPr lang="pl-PL" dirty="0"/>
            </a:br>
            <a:endParaRPr lang="sr-Latn-R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AA13AE-B1C6-42B3-8489-3719B1C2C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144" y="1128144"/>
            <a:ext cx="4649787" cy="576262"/>
          </a:xfrm>
        </p:spPr>
        <p:txBody>
          <a:bodyPr/>
          <a:lstStyle/>
          <a:p>
            <a:r>
              <a:rPr lang="sr-Latn-RS" sz="2400" dirty="0"/>
              <a:t>Prof. dr </a:t>
            </a:r>
            <a:r>
              <a:rPr lang="sr-Latn-RS" sz="2400" dirty="0" err="1"/>
              <a:t>Otilia</a:t>
            </a:r>
            <a:r>
              <a:rPr lang="sr-Latn-RS" sz="2400" dirty="0"/>
              <a:t> </a:t>
            </a:r>
            <a:r>
              <a:rPr lang="sr-Latn-RS" sz="2400" dirty="0" err="1"/>
              <a:t>Velišek-Braško</a:t>
            </a:r>
            <a:endParaRPr lang="sr-Latn-R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2530C5-17E7-4979-8140-93CDDEE0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1" y="2067951"/>
            <a:ext cx="4937655" cy="2233116"/>
          </a:xfrm>
        </p:spPr>
        <p:txBody>
          <a:bodyPr/>
          <a:lstStyle/>
          <a:p>
            <a:r>
              <a:rPr lang="sr-Latn-RS" dirty="0"/>
              <a:t>Konsultacije </a:t>
            </a:r>
          </a:p>
          <a:p>
            <a:r>
              <a:rPr lang="sr-Latn-RS" dirty="0"/>
              <a:t>Utorak 12:30-14:30h</a:t>
            </a:r>
          </a:p>
          <a:p>
            <a:r>
              <a:rPr lang="sr-Latn-RS" dirty="0"/>
              <a:t>Kabinet 3 /sprat II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66DB8A-8BCA-4E8C-8D4E-E210E7EAC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0599" y="1128144"/>
            <a:ext cx="4665134" cy="576262"/>
          </a:xfrm>
        </p:spPr>
        <p:txBody>
          <a:bodyPr/>
          <a:lstStyle/>
          <a:p>
            <a:r>
              <a:rPr lang="sr-Latn-RS" sz="2400" dirty="0"/>
              <a:t>Ljiljana Simić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70E199-25BA-4A12-83C4-A83D83A03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6545" y="1899138"/>
            <a:ext cx="4929188" cy="2393462"/>
          </a:xfrm>
        </p:spPr>
        <p:txBody>
          <a:bodyPr/>
          <a:lstStyle/>
          <a:p>
            <a:r>
              <a:rPr lang="sr-Latn-RS" dirty="0"/>
              <a:t>Konsultacije</a:t>
            </a:r>
          </a:p>
          <a:p>
            <a:r>
              <a:rPr lang="sr-Latn-RS" dirty="0"/>
              <a:t>Utorak 17:00-18:00h</a:t>
            </a:r>
          </a:p>
          <a:p>
            <a:r>
              <a:rPr lang="sr-Latn-RS" dirty="0"/>
              <a:t>Kabinet 3 /sprat II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7336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Hvala na pažnji!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5456" y="3843867"/>
            <a:ext cx="616793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/>
              <a:t>Vidimo se sledeće nedelje uživo!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1F747-373D-4BC9-8E41-4B43B4654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4" r="-1" b="18410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942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3100">
                <a:solidFill>
                  <a:srgbClr val="FFFFFF"/>
                </a:solidFill>
              </a:rPr>
              <a:t>Metodika IVO</a:t>
            </a:r>
            <a:br>
              <a:rPr lang="sr-Latn-RS" sz="3100">
                <a:solidFill>
                  <a:srgbClr val="FFFFFF"/>
                </a:solidFill>
              </a:rPr>
            </a:br>
            <a:r>
              <a:rPr lang="sr-Latn-RS" sz="3100">
                <a:solidFill>
                  <a:srgbClr val="FFFFFF"/>
                </a:solidFill>
              </a:rPr>
              <a:t>Izborni predmet u školskoj 2021/2022. </a:t>
            </a:r>
            <a:br>
              <a:rPr lang="sr-Latn-RS" sz="3100">
                <a:solidFill>
                  <a:srgbClr val="FFFFFF"/>
                </a:solidFill>
              </a:rPr>
            </a:br>
            <a:r>
              <a:rPr lang="sr-Latn-RS" sz="3100">
                <a:solidFill>
                  <a:srgbClr val="FFFFFF"/>
                </a:solidFill>
              </a:rPr>
              <a:t>u VI semestru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DECE83-0061-4C9C-8F8A-E4532CE22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873647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92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89220CFE-A3C6-448E-A8C7-CEAED932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1860" y="4487332"/>
            <a:ext cx="56272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 err="1"/>
              <a:t>Dobrodošli</a:t>
            </a:r>
            <a:r>
              <a:rPr lang="en-US" sz="3300" dirty="0"/>
              <a:t>!</a:t>
            </a:r>
            <a:br>
              <a:rPr lang="en-US" sz="3300" dirty="0"/>
            </a:br>
            <a:br>
              <a:rPr lang="en-US" sz="3300" dirty="0"/>
            </a:br>
            <a:endParaRPr lang="en-US" sz="3300" dirty="0"/>
          </a:p>
        </p:txBody>
      </p:sp>
      <p:sp>
        <p:nvSpPr>
          <p:cNvPr id="80" name="Snip Diagonal Corner Rectangle 25">
            <a:extLst>
              <a:ext uri="{FF2B5EF4-FFF2-40B4-BE49-F238E27FC236}">
                <a16:creationId xmlns:a16="http://schemas.microsoft.com/office/drawing/2014/main" id="{2E91ED80-632C-4328-8E5C-0CAF33E77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8" r="1" b="8246"/>
          <a:stretch/>
        </p:blipFill>
        <p:spPr bwMode="auto">
          <a:xfrm>
            <a:off x="800558" y="786117"/>
            <a:ext cx="3337560" cy="4956048"/>
          </a:xfrm>
          <a:custGeom>
            <a:avLst/>
            <a:gdLst/>
            <a:ahLst/>
            <a:cxnLst/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13A271B6-83F2-4E87-A6AD-450F042D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A433C90-9936-4ABD-B763-2CD6C421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6D1147B-1DF4-4FA0-9601-3AB638E3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9E30F5C-D28E-4B06-847C-1104626FC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1B65F81-D52E-422A-BA2A-0E3294D0C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992E9D3-9DB7-4C46-8AFB-E50194C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070443" y="643365"/>
            <a:ext cx="279779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8" name="Text Placeholder 5">
            <a:extLst>
              <a:ext uri="{FF2B5EF4-FFF2-40B4-BE49-F238E27FC236}">
                <a16:creationId xmlns:a16="http://schemas.microsoft.com/office/drawing/2014/main" id="{3542B22C-8D29-4BAA-86EA-BAF7B18B2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256583"/>
              </p:ext>
            </p:extLst>
          </p:nvPr>
        </p:nvGraphicFramePr>
        <p:xfrm>
          <a:off x="4661860" y="685800"/>
          <a:ext cx="6253792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DCB4F3-434E-4F31-988B-FC758D5702E2}"/>
              </a:ext>
            </a:extLst>
          </p:cNvPr>
          <p:cNvSpPr txBox="1"/>
          <p:nvPr/>
        </p:nvSpPr>
        <p:spPr>
          <a:xfrm>
            <a:off x="2138289" y="2357706"/>
            <a:ext cx="467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649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5C5784-F9FD-43F0-9FC2-0C8199EA0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50817"/>
              </p:ext>
            </p:extLst>
          </p:nvPr>
        </p:nvGraphicFramePr>
        <p:xfrm>
          <a:off x="792480" y="1123121"/>
          <a:ext cx="10607041" cy="446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453">
                  <a:extLst>
                    <a:ext uri="{9D8B030D-6E8A-4147-A177-3AD203B41FA5}">
                      <a16:colId xmlns:a16="http://schemas.microsoft.com/office/drawing/2014/main" val="3741331824"/>
                    </a:ext>
                  </a:extLst>
                </a:gridCol>
                <a:gridCol w="8580588">
                  <a:extLst>
                    <a:ext uri="{9D8B030D-6E8A-4147-A177-3AD203B41FA5}">
                      <a16:colId xmlns:a16="http://schemas.microsoft.com/office/drawing/2014/main" val="1926275802"/>
                    </a:ext>
                  </a:extLst>
                </a:gridCol>
              </a:tblGrid>
              <a:tr h="11243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sr-Latn-RS" sz="2300" dirty="0">
                          <a:effectLst/>
                        </a:rPr>
                        <a:t>03.03.</a:t>
                      </a:r>
                      <a:endParaRPr lang="sr-Latn-R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>
                          <a:effectLst/>
                        </a:rPr>
                        <a:t>Pisanje projekta za inkluziju dece iz osetljivih grupa,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>
                          <a:effectLst/>
                        </a:rPr>
                        <a:t>Smernice pisanja projekta </a:t>
                      </a:r>
                      <a:endParaRPr lang="sr-Latn-R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extLst>
                  <a:ext uri="{0D108BD9-81ED-4DB2-BD59-A6C34878D82A}">
                    <a16:rowId xmlns:a16="http://schemas.microsoft.com/office/drawing/2014/main" val="1444694526"/>
                  </a:ext>
                </a:extLst>
              </a:tr>
              <a:tr h="11243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sr-Latn-RS" sz="2300" dirty="0">
                          <a:effectLst/>
                        </a:rPr>
                        <a:t>10.03.</a:t>
                      </a:r>
                      <a:endParaRPr lang="sr-Latn-R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 b="1" dirty="0">
                          <a:effectLst/>
                        </a:rPr>
                        <a:t>Polazišta i principi </a:t>
                      </a:r>
                      <a:r>
                        <a:rPr lang="sr-Latn-RS" sz="2300" dirty="0" err="1">
                          <a:effectLst/>
                        </a:rPr>
                        <a:t>inkluzivnog</a:t>
                      </a:r>
                      <a:r>
                        <a:rPr lang="sr-Latn-RS" sz="2300" dirty="0">
                          <a:effectLst/>
                        </a:rPr>
                        <a:t> vaspitanja i obrazovanja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 b="1" dirty="0">
                          <a:effectLst/>
                        </a:rPr>
                        <a:t>Odnosi </a:t>
                      </a:r>
                      <a:r>
                        <a:rPr lang="sr-Latn-RS" sz="2300" dirty="0">
                          <a:effectLst/>
                        </a:rPr>
                        <a:t>u </a:t>
                      </a:r>
                      <a:r>
                        <a:rPr lang="sr-Latn-RS" sz="2300" dirty="0" err="1">
                          <a:effectLst/>
                        </a:rPr>
                        <a:t>inkluzivnom</a:t>
                      </a:r>
                      <a:r>
                        <a:rPr lang="sr-Latn-RS" sz="2300" dirty="0">
                          <a:effectLst/>
                        </a:rPr>
                        <a:t> vaspitanju i obrazovanju (Godine uzleta)</a:t>
                      </a:r>
                      <a:endParaRPr lang="sr-Latn-R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extLst>
                  <a:ext uri="{0D108BD9-81ED-4DB2-BD59-A6C34878D82A}">
                    <a16:rowId xmlns:a16="http://schemas.microsoft.com/office/drawing/2014/main" val="3864020501"/>
                  </a:ext>
                </a:extLst>
              </a:tr>
              <a:tr h="4545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sr-Latn-RS" sz="2300" dirty="0">
                          <a:effectLst/>
                        </a:rPr>
                        <a:t>17.03.</a:t>
                      </a:r>
                      <a:endParaRPr lang="sr-Latn-R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 b="1" dirty="0">
                          <a:effectLst/>
                        </a:rPr>
                        <a:t>Rana intervencija </a:t>
                      </a:r>
                      <a:r>
                        <a:rPr lang="sr-Latn-RS" sz="2300" dirty="0">
                          <a:effectLst/>
                        </a:rPr>
                        <a:t>i rana inkluzija: aktuelni koncept</a:t>
                      </a:r>
                      <a:endParaRPr lang="sr-Latn-R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extLst>
                  <a:ext uri="{0D108BD9-81ED-4DB2-BD59-A6C34878D82A}">
                    <a16:rowId xmlns:a16="http://schemas.microsoft.com/office/drawing/2014/main" val="781919840"/>
                  </a:ext>
                </a:extLst>
              </a:tr>
              <a:tr h="1124347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 dirty="0">
                          <a:effectLst/>
                        </a:rPr>
                        <a:t>24.03.</a:t>
                      </a:r>
                      <a:endParaRPr lang="sr-Latn-R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 b="1" dirty="0">
                          <a:effectLst/>
                        </a:rPr>
                        <a:t>Mitovi o darovitima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 dirty="0">
                          <a:effectLst/>
                        </a:rPr>
                        <a:t>Obrazovna podrška darovitima </a:t>
                      </a:r>
                      <a:endParaRPr lang="sr-Latn-R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extLst>
                  <a:ext uri="{0D108BD9-81ED-4DB2-BD59-A6C34878D82A}">
                    <a16:rowId xmlns:a16="http://schemas.microsoft.com/office/drawing/2014/main" val="4111440712"/>
                  </a:ext>
                </a:extLst>
              </a:tr>
              <a:tr h="454501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 dirty="0">
                          <a:effectLst/>
                        </a:rPr>
                        <a:t>31.03.</a:t>
                      </a:r>
                      <a:endParaRPr lang="sr-Latn-R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300" b="1" dirty="0">
                          <a:effectLst/>
                        </a:rPr>
                        <a:t>Dani autizma</a:t>
                      </a:r>
                      <a:endParaRPr lang="sr-Latn-R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332" marR="143332" marT="0" marB="0"/>
                </a:tc>
                <a:extLst>
                  <a:ext uri="{0D108BD9-81ED-4DB2-BD59-A6C34878D82A}">
                    <a16:rowId xmlns:a16="http://schemas.microsoft.com/office/drawing/2014/main" val="106790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87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F342A6-F93D-4A5E-89BB-A348F83A8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40809"/>
              </p:ext>
            </p:extLst>
          </p:nvPr>
        </p:nvGraphicFramePr>
        <p:xfrm>
          <a:off x="792480" y="1738699"/>
          <a:ext cx="10607041" cy="3050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4150">
                  <a:extLst>
                    <a:ext uri="{9D8B030D-6E8A-4147-A177-3AD203B41FA5}">
                      <a16:colId xmlns:a16="http://schemas.microsoft.com/office/drawing/2014/main" val="946465009"/>
                    </a:ext>
                  </a:extLst>
                </a:gridCol>
                <a:gridCol w="8192891">
                  <a:extLst>
                    <a:ext uri="{9D8B030D-6E8A-4147-A177-3AD203B41FA5}">
                      <a16:colId xmlns:a16="http://schemas.microsoft.com/office/drawing/2014/main" val="2298058387"/>
                    </a:ext>
                  </a:extLst>
                </a:gridCol>
              </a:tblGrid>
              <a:tr h="528110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dirty="0">
                          <a:effectLst/>
                        </a:rPr>
                        <a:t> 07.04.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45" marR="166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>
                          <a:effectLst/>
                        </a:rPr>
                        <a:t>Važnost Zoopedagogije i zooterapije</a:t>
                      </a:r>
                      <a:endParaRPr lang="sr-Latn-R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45" marR="166545" marT="0" marB="0"/>
                </a:tc>
                <a:extLst>
                  <a:ext uri="{0D108BD9-81ED-4DB2-BD59-A6C34878D82A}">
                    <a16:rowId xmlns:a16="http://schemas.microsoft.com/office/drawing/2014/main" val="648864636"/>
                  </a:ext>
                </a:extLst>
              </a:tr>
              <a:tr h="997333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dirty="0">
                          <a:effectLst/>
                        </a:rPr>
                        <a:t>14.04.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45" marR="166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b="1" dirty="0">
                          <a:effectLst/>
                        </a:rPr>
                        <a:t>Prilagođavanje</a:t>
                      </a:r>
                      <a:r>
                        <a:rPr lang="sr-Latn-RS" sz="2700" dirty="0">
                          <a:effectLst/>
                        </a:rPr>
                        <a:t> metoda, oblici rada i organizacija prostora u kontekstu inkluzije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45" marR="166545" marT="0" marB="0"/>
                </a:tc>
                <a:extLst>
                  <a:ext uri="{0D108BD9-81ED-4DB2-BD59-A6C34878D82A}">
                    <a16:rowId xmlns:a16="http://schemas.microsoft.com/office/drawing/2014/main" val="4074041645"/>
                  </a:ext>
                </a:extLst>
              </a:tr>
              <a:tr h="997333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dirty="0">
                          <a:effectLst/>
                        </a:rPr>
                        <a:t>21.04.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45" marR="166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dirty="0">
                          <a:effectLst/>
                        </a:rPr>
                        <a:t>Kreiranje i prilagođavanje </a:t>
                      </a:r>
                      <a:r>
                        <a:rPr lang="sr-Latn-RS" sz="2700" b="1" dirty="0">
                          <a:effectLst/>
                        </a:rPr>
                        <a:t>sredstava i materijala za delanje </a:t>
                      </a:r>
                      <a:r>
                        <a:rPr lang="sr-Latn-RS" sz="2700" dirty="0">
                          <a:effectLst/>
                        </a:rPr>
                        <a:t>u kontekstu inkluzije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45" marR="166545" marT="0" marB="0"/>
                </a:tc>
                <a:extLst>
                  <a:ext uri="{0D108BD9-81ED-4DB2-BD59-A6C34878D82A}">
                    <a16:rowId xmlns:a16="http://schemas.microsoft.com/office/drawing/2014/main" val="2689197735"/>
                  </a:ext>
                </a:extLst>
              </a:tr>
              <a:tr h="528110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dirty="0">
                          <a:effectLst/>
                        </a:rPr>
                        <a:t>28.04. 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45" marR="166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dirty="0">
                          <a:effectLst/>
                        </a:rPr>
                        <a:t>Elementi </a:t>
                      </a:r>
                      <a:r>
                        <a:rPr lang="sr-Latn-RS" sz="2700" b="1" dirty="0">
                          <a:effectLst/>
                        </a:rPr>
                        <a:t>IOP</a:t>
                      </a:r>
                      <a:r>
                        <a:rPr lang="sr-Latn-RS" sz="2700" dirty="0">
                          <a:effectLst/>
                        </a:rPr>
                        <a:t>-a 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545" marR="166545" marT="0" marB="0"/>
                </a:tc>
                <a:extLst>
                  <a:ext uri="{0D108BD9-81ED-4DB2-BD59-A6C34878D82A}">
                    <a16:rowId xmlns:a16="http://schemas.microsoft.com/office/drawing/2014/main" val="3619054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56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F6F0AA-0F8F-47C1-A895-321DFAF9B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88051"/>
              </p:ext>
            </p:extLst>
          </p:nvPr>
        </p:nvGraphicFramePr>
        <p:xfrm>
          <a:off x="792480" y="1892360"/>
          <a:ext cx="10607041" cy="274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5547">
                  <a:extLst>
                    <a:ext uri="{9D8B030D-6E8A-4147-A177-3AD203B41FA5}">
                      <a16:colId xmlns:a16="http://schemas.microsoft.com/office/drawing/2014/main" val="111126448"/>
                    </a:ext>
                  </a:extLst>
                </a:gridCol>
                <a:gridCol w="8041494">
                  <a:extLst>
                    <a:ext uri="{9D8B030D-6E8A-4147-A177-3AD203B41FA5}">
                      <a16:colId xmlns:a16="http://schemas.microsoft.com/office/drawing/2014/main" val="1525704816"/>
                    </a:ext>
                  </a:extLst>
                </a:gridCol>
              </a:tblGrid>
              <a:tr h="561229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800" dirty="0">
                          <a:effectLst/>
                        </a:rPr>
                        <a:t>05.05.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989" marR="17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800">
                          <a:effectLst/>
                        </a:rPr>
                        <a:t>Tranzicija i plan tranzicije</a:t>
                      </a:r>
                      <a:endParaRPr lang="sr-Latn-R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989" marR="176989" marT="0" marB="0"/>
                </a:tc>
                <a:extLst>
                  <a:ext uri="{0D108BD9-81ED-4DB2-BD59-A6C34878D82A}">
                    <a16:rowId xmlns:a16="http://schemas.microsoft.com/office/drawing/2014/main" val="1355558375"/>
                  </a:ext>
                </a:extLst>
              </a:tr>
              <a:tr h="561229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800" dirty="0">
                          <a:effectLst/>
                        </a:rPr>
                        <a:t>12.05.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989" marR="17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800" b="1" dirty="0">
                          <a:solidFill>
                            <a:srgbClr val="FFFF00"/>
                          </a:solidFill>
                          <a:effectLst/>
                        </a:rPr>
                        <a:t>Prezentacija projekata</a:t>
                      </a:r>
                      <a:endParaRPr lang="sr-Latn-RS" sz="2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989" marR="176989" marT="0" marB="0"/>
                </a:tc>
                <a:extLst>
                  <a:ext uri="{0D108BD9-81ED-4DB2-BD59-A6C34878D82A}">
                    <a16:rowId xmlns:a16="http://schemas.microsoft.com/office/drawing/2014/main" val="1329718551"/>
                  </a:ext>
                </a:extLst>
              </a:tr>
              <a:tr h="561229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800" dirty="0">
                          <a:effectLst/>
                        </a:rPr>
                        <a:t>19.05.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989" marR="17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800" b="1" dirty="0">
                          <a:solidFill>
                            <a:srgbClr val="FF0000"/>
                          </a:solidFill>
                          <a:effectLst/>
                        </a:rPr>
                        <a:t>Kolokvijum </a:t>
                      </a:r>
                      <a:endParaRPr lang="sr-Latn-R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989" marR="176989" marT="0" marB="0"/>
                </a:tc>
                <a:extLst>
                  <a:ext uri="{0D108BD9-81ED-4DB2-BD59-A6C34878D82A}">
                    <a16:rowId xmlns:a16="http://schemas.microsoft.com/office/drawing/2014/main" val="2662636800"/>
                  </a:ext>
                </a:extLst>
              </a:tr>
              <a:tr h="1059878">
                <a:tc>
                  <a:txBody>
                    <a:bodyPr/>
                    <a:lstStyle/>
                    <a:p>
                      <a:pPr marL="353060" indent="-269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800" dirty="0">
                          <a:effectLst/>
                        </a:rPr>
                        <a:t>26.05.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989" marR="176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800" dirty="0">
                          <a:effectLst/>
                        </a:rPr>
                        <a:t>Povratna informacija kolokvijumu o /Sumiranje poena</a:t>
                      </a:r>
                      <a:endParaRPr lang="sr-Latn-R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989" marR="176989" marT="0" marB="0"/>
                </a:tc>
                <a:extLst>
                  <a:ext uri="{0D108BD9-81ED-4DB2-BD59-A6C34878D82A}">
                    <a16:rowId xmlns:a16="http://schemas.microsoft.com/office/drawing/2014/main" val="6285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18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9555" y="664803"/>
            <a:ext cx="11150221" cy="541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b="1" dirty="0">
                <a:latin typeface="Calibri"/>
                <a:ea typeface="Calibri"/>
                <a:cs typeface="Times New Roman"/>
              </a:rPr>
              <a:t>Literatura: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dirty="0" err="1">
                <a:latin typeface="Calibri"/>
                <a:ea typeface="Calibri"/>
                <a:cs typeface="Times New Roman"/>
              </a:rPr>
              <a:t>Veliek</a:t>
            </a:r>
            <a:r>
              <a:rPr lang="sr-Latn-RS" dirty="0">
                <a:latin typeface="Calibri"/>
                <a:ea typeface="Calibri"/>
                <a:cs typeface="Times New Roman"/>
              </a:rPr>
              <a:t>-</a:t>
            </a:r>
            <a:r>
              <a:rPr lang="sr-Latn-RS" dirty="0" err="1">
                <a:latin typeface="Calibri"/>
                <a:ea typeface="Calibri"/>
                <a:cs typeface="Times New Roman"/>
              </a:rPr>
              <a:t>Braško</a:t>
            </a:r>
            <a:r>
              <a:rPr lang="sr-Latn-RS" dirty="0">
                <a:latin typeface="Calibri"/>
                <a:ea typeface="Calibri"/>
                <a:cs typeface="Times New Roman"/>
              </a:rPr>
              <a:t>, O. i </a:t>
            </a:r>
            <a:r>
              <a:rPr lang="sr-Latn-RS" dirty="0" err="1">
                <a:latin typeface="Calibri"/>
                <a:ea typeface="Calibri"/>
                <a:cs typeface="Times New Roman"/>
              </a:rPr>
              <a:t>Miražić</a:t>
            </a:r>
            <a:r>
              <a:rPr lang="sr-Latn-RS" dirty="0">
                <a:latin typeface="Calibri"/>
                <a:ea typeface="Calibri"/>
                <a:cs typeface="Times New Roman"/>
              </a:rPr>
              <a:t>-</a:t>
            </a:r>
            <a:r>
              <a:rPr lang="sr-Latn-RS" dirty="0" err="1">
                <a:latin typeface="Calibri"/>
                <a:ea typeface="Calibri"/>
                <a:cs typeface="Times New Roman"/>
              </a:rPr>
              <a:t>Nemet</a:t>
            </a:r>
            <a:r>
              <a:rPr lang="sr-Latn-RS" dirty="0">
                <a:latin typeface="Calibri"/>
                <a:ea typeface="Calibri"/>
                <a:cs typeface="Times New Roman"/>
              </a:rPr>
              <a:t>, D. (2018). </a:t>
            </a:r>
            <a:r>
              <a:rPr lang="sr-Latn-RS" i="1" dirty="0">
                <a:latin typeface="Calibri"/>
                <a:ea typeface="Calibri"/>
                <a:cs typeface="Times New Roman"/>
              </a:rPr>
              <a:t>Metodika </a:t>
            </a:r>
            <a:r>
              <a:rPr lang="sr-Latn-RS" i="1" dirty="0" err="1">
                <a:latin typeface="Calibri"/>
                <a:ea typeface="Calibri"/>
                <a:cs typeface="Times New Roman"/>
              </a:rPr>
              <a:t>inkluzivnog</a:t>
            </a:r>
            <a:r>
              <a:rPr lang="sr-Latn-RS" i="1" dirty="0">
                <a:latin typeface="Calibri"/>
                <a:ea typeface="Calibri"/>
                <a:cs typeface="Times New Roman"/>
              </a:rPr>
              <a:t> vaspitanja i obrazovanja</a:t>
            </a:r>
            <a:r>
              <a:rPr lang="sr-Latn-RS" dirty="0">
                <a:latin typeface="Calibri"/>
                <a:ea typeface="Calibri"/>
                <a:cs typeface="Times New Roman"/>
              </a:rPr>
              <a:t>. Novi Sad: VŠSSOV (29-52, 97-114, 127-137)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dirty="0">
                <a:latin typeface="Calibri"/>
                <a:ea typeface="Calibri"/>
                <a:cs typeface="Times New Roman"/>
              </a:rPr>
              <a:t>Svilar, M. Uloga defektologa u timskom radu u ranoj intervenciji kod dece sa smetnjama u razvoju ili invaliditetom. </a:t>
            </a:r>
            <a:r>
              <a:rPr lang="sr-Latn-RS" i="1" dirty="0">
                <a:latin typeface="Calibri"/>
                <a:ea typeface="Calibri"/>
                <a:cs typeface="Times New Roman"/>
              </a:rPr>
              <a:t>Krugovi detinjstva</a:t>
            </a:r>
            <a:r>
              <a:rPr lang="sr-Latn-RS" dirty="0">
                <a:latin typeface="Calibri"/>
                <a:ea typeface="Calibri"/>
                <a:cs typeface="Times New Roman"/>
              </a:rPr>
              <a:t>, br. 1-2, 2018, str. 148-161. Dostupno na </a:t>
            </a:r>
            <a:r>
              <a:rPr lang="sr-Latn-R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http://www.vaspitacns.edu.rs/index.php?option=com_content&amp;view=article&amp;id=396&amp;Itemid=224</a:t>
            </a:r>
            <a:r>
              <a:rPr lang="sr-Latn-RS" dirty="0">
                <a:latin typeface="Calibri"/>
                <a:ea typeface="Calibri"/>
                <a:cs typeface="Times New Roman"/>
              </a:rPr>
              <a:t>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dirty="0" err="1">
                <a:latin typeface="Calibri"/>
                <a:ea typeface="Calibri"/>
                <a:cs typeface="Times New Roman"/>
              </a:rPr>
              <a:t>Velišek-Braško</a:t>
            </a:r>
            <a:r>
              <a:rPr lang="sr-Latn-RS" dirty="0">
                <a:latin typeface="Calibri"/>
                <a:ea typeface="Calibri"/>
                <a:cs typeface="Times New Roman"/>
              </a:rPr>
              <a:t>, O. i Svilar, M.: Socijalne priče kao metodički pristup u </a:t>
            </a:r>
            <a:r>
              <a:rPr lang="sr-Latn-RS" dirty="0" err="1">
                <a:latin typeface="Calibri"/>
                <a:ea typeface="Calibri"/>
                <a:cs typeface="Times New Roman"/>
              </a:rPr>
              <a:t>inkluziji</a:t>
            </a:r>
            <a:r>
              <a:rPr lang="sr-Latn-RS" dirty="0">
                <a:latin typeface="Calibri"/>
                <a:ea typeface="Calibri"/>
                <a:cs typeface="Times New Roman"/>
              </a:rPr>
              <a:t> dece iz spektra autizma. </a:t>
            </a:r>
            <a:r>
              <a:rPr lang="sr-Latn-RS" i="1" dirty="0">
                <a:latin typeface="Calibri"/>
                <a:ea typeface="Calibri"/>
                <a:cs typeface="Times New Roman"/>
              </a:rPr>
              <a:t>Krugovi detinjstva</a:t>
            </a:r>
            <a:r>
              <a:rPr lang="sr-Latn-RS" dirty="0">
                <a:latin typeface="Calibri"/>
                <a:ea typeface="Calibri"/>
                <a:cs typeface="Times New Roman"/>
              </a:rPr>
              <a:t> br. 1, 2019, str. 36-52. Dostupno na  </a:t>
            </a:r>
            <a:r>
              <a:rPr lang="sr-Latn-R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http://www.vaspitacns.edu.rs/index.php?option=com_content&amp;view=article&amp;id=396&amp;Itemid=224</a:t>
            </a:r>
            <a:r>
              <a:rPr lang="sr-Latn-RS" dirty="0">
                <a:latin typeface="Calibri"/>
                <a:ea typeface="Calibri"/>
                <a:cs typeface="Times New Roman"/>
              </a:rPr>
              <a:t>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r>
              <a:rPr lang="sr-Latn-RS" dirty="0" err="1">
                <a:latin typeface="Calibri"/>
                <a:ea typeface="Calibri"/>
                <a:cs typeface="Times New Roman"/>
              </a:rPr>
              <a:t>Velišek-Braško</a:t>
            </a:r>
            <a:r>
              <a:rPr lang="sr-Latn-RS" dirty="0">
                <a:latin typeface="Calibri"/>
                <a:ea typeface="Calibri"/>
                <a:cs typeface="Times New Roman"/>
              </a:rPr>
              <a:t>, O. i Svilar, M.: Aktuelni koncept rane intervencije u idejama </a:t>
            </a:r>
            <a:r>
              <a:rPr lang="sr-Latn-RS" dirty="0" err="1">
                <a:latin typeface="Calibri"/>
                <a:ea typeface="Calibri"/>
                <a:cs typeface="Times New Roman"/>
              </a:rPr>
              <a:t>Komenskog</a:t>
            </a:r>
            <a:r>
              <a:rPr lang="sr-Latn-RS" dirty="0">
                <a:latin typeface="Calibri"/>
                <a:ea typeface="Calibri"/>
                <a:cs typeface="Times New Roman"/>
              </a:rPr>
              <a:t>. </a:t>
            </a:r>
            <a:r>
              <a:rPr lang="sr-Latn-RS" i="1" dirty="0">
                <a:latin typeface="Calibri"/>
                <a:ea typeface="Calibri"/>
                <a:cs typeface="Times New Roman"/>
              </a:rPr>
              <a:t>Pedagoška stvarnost, </a:t>
            </a:r>
            <a:r>
              <a:rPr lang="sr-Latn-RS" dirty="0">
                <a:latin typeface="Calibri"/>
                <a:ea typeface="Calibri"/>
                <a:cs typeface="Times New Roman"/>
              </a:rPr>
              <a:t> „</a:t>
            </a:r>
            <a:r>
              <a:rPr lang="sr-Latn-RS" dirty="0" err="1">
                <a:latin typeface="Calibri"/>
                <a:ea typeface="Calibri"/>
                <a:cs typeface="Times New Roman"/>
              </a:rPr>
              <a:t>Komenskom</a:t>
            </a:r>
            <a:r>
              <a:rPr lang="sr-Latn-RS" dirty="0">
                <a:latin typeface="Calibri"/>
                <a:ea typeface="Calibri"/>
                <a:cs typeface="Times New Roman"/>
              </a:rPr>
              <a:t> u čast“ tematski zbornik, 2019, str. 59-70. Dostupno na </a:t>
            </a:r>
            <a:r>
              <a:rPr lang="sr-Latn-R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http://pedagoskastvarnost.ff.uns.ac.rs/index.php/ps/issue/view/7</a:t>
            </a:r>
            <a:endParaRPr lang="sr-Latn-RS" u="sng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endParaRPr lang="sr-Latn-RS" u="sng" dirty="0">
              <a:solidFill>
                <a:srgbClr val="0000FF"/>
              </a:solidFill>
              <a:latin typeface="Calibri"/>
              <a:cs typeface="Times New Roman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Velišek-Braško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O. (2016).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Životinje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dečjem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U: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Svakodnevni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život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deteta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Interdisciplinarna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naučno-stručna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konferencija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Zbornik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radova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Novi Sad: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Visoka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škola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strukovnih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stuija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obrazovanje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vaspitača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,. Novi Sad.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Dostupno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PDF-u.</a:t>
            </a:r>
          </a:p>
        </p:txBody>
      </p:sp>
    </p:spTree>
    <p:extLst>
      <p:ext uri="{BB962C8B-B14F-4D97-AF65-F5344CB8AC3E}">
        <p14:creationId xmlns:p14="http://schemas.microsoft.com/office/powerpoint/2010/main" val="418057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/>
              <a:t>Dodatna nacionalan i zakonska dokumenta: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i="1"/>
              <a:t>Pravilnik o bližim uputstvima za utvrđivanje prava na individualni obrazovni plan, njegovu primenu i vrednovanje </a:t>
            </a:r>
            <a:r>
              <a:rPr lang="en-US"/>
              <a:t>(2018). </a:t>
            </a:r>
            <a:r>
              <a:rPr lang="en-US" i="1"/>
              <a:t>Službeni glasnik</a:t>
            </a:r>
            <a:r>
              <a:rPr lang="en-US"/>
              <a:t> RS, 76/18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i="1"/>
              <a:t>Godine uzleta -  Osnove programa predškolsko vaspitanja i obrazovanja </a:t>
            </a:r>
            <a:r>
              <a:rPr lang="en-US"/>
              <a:t>(2018). Beograd: MPNTR, UNICEF, IPA, ZUOV.</a:t>
            </a:r>
          </a:p>
        </p:txBody>
      </p:sp>
    </p:spTree>
    <p:extLst>
      <p:ext uri="{BB962C8B-B14F-4D97-AF65-F5344CB8AC3E}">
        <p14:creationId xmlns:p14="http://schemas.microsoft.com/office/powerpoint/2010/main" val="2654353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71190"/>
              </p:ext>
            </p:extLst>
          </p:nvPr>
        </p:nvGraphicFramePr>
        <p:xfrm>
          <a:off x="792480" y="1021031"/>
          <a:ext cx="10607040" cy="448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7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Aktivnosti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5710" algn="l"/>
                          <a:tab pos="1451610" algn="ctr"/>
                        </a:tabLst>
                      </a:pPr>
                      <a:r>
                        <a:rPr lang="sr-Latn-RS" sz="3100">
                          <a:effectLst/>
                        </a:rPr>
                        <a:t>		Poeni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Predavanja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/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Vežbe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15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Kolokvijum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15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Praktikum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10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Projekat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10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Predispitni poeni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 b="1">
                          <a:effectLst/>
                        </a:rPr>
                        <a:t>Do 50</a:t>
                      </a:r>
                      <a:endParaRPr lang="en-US" sz="3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Usmeni ispit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3100">
                          <a:effectLst/>
                        </a:rPr>
                        <a:t>50</a:t>
                      </a:r>
                      <a:endParaRPr lang="en-US" sz="3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406" marR="8940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0900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617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Slice</vt:lpstr>
      <vt:lpstr>Metodika inkluzivnog vaspitanja i obrazovanja</vt:lpstr>
      <vt:lpstr>Metodika IVO Izborni predmet u školskoj 2021/2022.  u VI semestru</vt:lpstr>
      <vt:lpstr>Dobrodošli!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Uslov:  minimum 30 poena za izlazak na usmeni ispit!!!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inkluzivnog vaspitanja i obrazovanja</dc:title>
  <dc:creator>Korisnik</dc:creator>
  <cp:lastModifiedBy>Korisnik</cp:lastModifiedBy>
  <cp:revision>5</cp:revision>
  <dcterms:created xsi:type="dcterms:W3CDTF">2022-02-22T07:23:22Z</dcterms:created>
  <dcterms:modified xsi:type="dcterms:W3CDTF">2022-02-24T07:03:46Z</dcterms:modified>
</cp:coreProperties>
</file>